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4" r:id="rId2"/>
  </p:sldMasterIdLst>
  <p:notesMasterIdLst>
    <p:notesMasterId r:id="rId16"/>
  </p:notesMasterIdLst>
  <p:handoutMasterIdLst>
    <p:handoutMasterId r:id="rId17"/>
  </p:handoutMasterIdLst>
  <p:sldIdLst>
    <p:sldId id="283" r:id="rId3"/>
    <p:sldId id="284" r:id="rId4"/>
    <p:sldId id="293" r:id="rId5"/>
    <p:sldId id="287" r:id="rId6"/>
    <p:sldId id="289" r:id="rId7"/>
    <p:sldId id="299" r:id="rId8"/>
    <p:sldId id="300" r:id="rId9"/>
    <p:sldId id="296" r:id="rId10"/>
    <p:sldId id="295" r:id="rId11"/>
    <p:sldId id="297" r:id="rId12"/>
    <p:sldId id="281" r:id="rId13"/>
    <p:sldId id="302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CE3"/>
    <a:srgbClr val="8A9AEA"/>
    <a:srgbClr val="FF0066"/>
    <a:srgbClr val="FFFFFF"/>
    <a:srgbClr val="FF85B6"/>
    <a:srgbClr val="FF6600"/>
    <a:srgbClr val="46F0E5"/>
    <a:srgbClr val="8849F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8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8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8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8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39"/>
    <p:restoredTop sz="86456"/>
  </p:normalViewPr>
  <p:slideViewPr>
    <p:cSldViewPr snapToGrid="0" snapToObjects="1">
      <p:cViewPr varScale="1">
        <p:scale>
          <a:sx n="104" d="100"/>
          <a:sy n="104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F87FC05F-81FB-4C6D-8F58-9313E1DF4171}" type="datetimeFigureOut">
              <a:rPr lang="en-US" altLang="en-US"/>
              <a:pPr>
                <a:defRPr/>
              </a:pPr>
              <a:t>10/22/2019</a:t>
            </a:fld>
            <a:endParaRPr lang="en-US" altLang="en-US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AB44D275-70F8-4EEC-A6F4-F742C25DF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3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6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16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the change?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7AF6-EFE7-4738-9743-0CF92D3A9F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3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325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mtClean="0"/>
              <a:t>Pie chart shows the distribution of the new jobs referred to in the previous slide across sectors</a:t>
            </a:r>
          </a:p>
          <a:p>
            <a:pPr eaLnBrk="1" hangingPunct="1">
              <a:buFontTx/>
              <a:buChar char="•"/>
            </a:pPr>
            <a:r>
              <a:rPr lang="en-GB" altLang="en-US" smtClean="0"/>
              <a:t>Shows dominance of service sector and specifically higher skilled professional roles, business support services and leisure activities such as hotels, food and retail. </a:t>
            </a:r>
          </a:p>
          <a:p>
            <a:pPr eaLnBrk="1" hangingPunct="1">
              <a:buFontTx/>
              <a:buChar char="•"/>
            </a:pPr>
            <a:r>
              <a:rPr lang="en-GB" altLang="en-US" smtClean="0"/>
              <a:t>Also note that self-employment is an option in many of Manchester’s growth sectors</a:t>
            </a:r>
          </a:p>
          <a:p>
            <a:pPr eaLnBrk="1" hangingPunct="1">
              <a:buFontTx/>
              <a:buChar char="•"/>
            </a:pPr>
            <a:r>
              <a:rPr lang="en-GB" altLang="en-US" smtClean="0"/>
              <a:t>Manchester is an enterprising place – many opportunities to start your own business or work for a smaller company</a:t>
            </a:r>
          </a:p>
        </p:txBody>
      </p:sp>
    </p:spTree>
    <p:extLst>
      <p:ext uri="{BB962C8B-B14F-4D97-AF65-F5344CB8AC3E}">
        <p14:creationId xmlns:p14="http://schemas.microsoft.com/office/powerpoint/2010/main" val="35025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98BAD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98BAD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98BAD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98BAD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98BA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A4D3-9296-4B7E-80A2-35248406A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0919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24D2-5BA4-4E2A-800C-01B6F35CFB17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163" y="6400800"/>
            <a:ext cx="27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0CA4-900E-437F-900F-07CF6FB0B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D08-288B-4498-A741-D7FB120CE849}" type="datetimeFigureOut">
              <a:rPr lang="en-GB" smtClean="0"/>
              <a:pPr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2E37-5D1B-47E5-9E2E-0AEF243634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329406"/>
            <a:ext cx="7342515" cy="566738"/>
          </a:xfrm>
        </p:spPr>
        <p:txBody>
          <a:bodyPr>
            <a:no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4000" y="1191228"/>
            <a:ext cx="4710342" cy="33340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00" y="4568995"/>
            <a:ext cx="4710342" cy="398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en-US"/>
              <a:t> </a:t>
            </a:r>
            <a:r>
              <a:rPr lang="en-US" altLang="en-US" b="1"/>
              <a:t>Slide </a:t>
            </a:r>
            <a:fld id="{6B9A1C6E-7976-405D-A47B-6ACFBAD9DE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Section Heading</a:t>
            </a:r>
            <a:br>
              <a:rPr lang="en-US"/>
            </a:br>
            <a:r>
              <a:rPr lang="en-US" b="0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08834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14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7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4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95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22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1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64F6-1DA7-4A8A-A14D-9CE413720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254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58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4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7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AEC5-380A-4CE0-80E9-FAFDABB7C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843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F68B-0D77-43BB-AD74-AD53FDD1B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28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F0DA-E1AD-4579-AC0E-918865FF7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647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60AD5-87CA-492F-8E3D-1532FE8BF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5835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873A-C8B8-4F3E-A3B3-EE4EBF429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774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FA84-F992-48B5-8300-27EFD4BA6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992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8251825" y="6403975"/>
            <a:ext cx="263525" cy="269875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0BD727E9-4972-4A79-9A11-E4A9E9A66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917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lternate Gothic FS No 3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8423275" y="6403975"/>
            <a:ext cx="263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solidFill>
                  <a:srgbClr val="898BAD"/>
                </a:solidFill>
              </a:defRPr>
            </a:lvl1pPr>
          </a:lstStyle>
          <a:p>
            <a:pPr>
              <a:defRPr/>
            </a:pPr>
            <a:fld id="{CD54601C-3FE0-4AEB-92D3-30A4DBEDF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80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lternate Gothic FS No 3"/>
          <a:ea typeface="Alternate Gothic FS No 3"/>
          <a:cs typeface="Alternate Gothic FS No 3"/>
          <a:sym typeface="Alternate Gothic FS No 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lternate Gothic FS No 3"/>
          <a:ea typeface="Alternate Gothic FS No 3"/>
          <a:cs typeface="Alternate Gothic FS No 3"/>
          <a:sym typeface="Alternate Gothic FS No 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lternate Gothic FS No 3"/>
          <a:ea typeface="Alternate Gothic FS No 3"/>
          <a:cs typeface="Alternate Gothic FS No 3"/>
          <a:sym typeface="Alternate Gothic FS No 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lternate Gothic FS No 3"/>
          <a:ea typeface="Alternate Gothic FS No 3"/>
          <a:cs typeface="Alternate Gothic FS No 3"/>
          <a:sym typeface="Alternate Gothic FS No 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lternate Gothic FS No 3"/>
          <a:ea typeface="Alternate Gothic FS No 3"/>
          <a:cs typeface="Alternate Gothic FS No 3"/>
          <a:sym typeface="Alternate Gothic FS No 3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Alternate Gothic FS No 3"/>
          <a:ea typeface="Alternate Gothic FS No 3"/>
          <a:cs typeface="Alternate Gothic FS No 3"/>
          <a:sym typeface="Alternate Gothic FS No 3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Alternate Gothic FS No 3"/>
          <a:ea typeface="Alternate Gothic FS No 3"/>
          <a:cs typeface="Alternate Gothic FS No 3"/>
          <a:sym typeface="Alternate Gothic FS No 3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Alternate Gothic FS No 3"/>
          <a:ea typeface="Alternate Gothic FS No 3"/>
          <a:cs typeface="Alternate Gothic FS No 3"/>
          <a:sym typeface="Alternate Gothic FS No 3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Alternate Gothic FS No 3"/>
          <a:ea typeface="Alternate Gothic FS No 3"/>
          <a:cs typeface="Alternate Gothic FS No 3"/>
          <a:sym typeface="Alternate Gothic FS No 3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accent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chemeClr val="accent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accent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chemeClr val="accent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chemeClr val="accent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688B-AE9A-433C-B815-5D160D5F2324}" type="datetimeFigureOut">
              <a:rPr lang="en-GB" smtClean="0"/>
              <a:pPr/>
              <a:t>22/10/2019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30C4-BC22-41F4-80D5-5580B3AC9F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9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ved=2ahUKEwiE6Ynot_7kAhWIsBQKHebuDQQQjRx6BAgBEAQ&amp;url=https://www.youtube.com/watch?v%3DOqwL-haERL8&amp;psig=AOvVaw3-ujDdRlS-FtSE4hvbNjz2&amp;ust=15701352633145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475724"/>
            <a:ext cx="8535140" cy="333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430" y="4095750"/>
            <a:ext cx="8535140" cy="2308322"/>
          </a:xfrm>
          <a:prstGeom prst="rect">
            <a:avLst/>
          </a:prstGeom>
          <a:solidFill>
            <a:srgbClr val="FF0066"/>
          </a:solidFill>
          <a:ln w="38100" cap="flat">
            <a:solidFill>
              <a:srgbClr val="46F0E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Year 10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Information Evening</a:t>
            </a:r>
            <a:endParaRPr kumimoji="0" lang="en-GB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4095750"/>
            <a:ext cx="1012125" cy="14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smtClean="0">
                <a:solidFill>
                  <a:srgbClr val="FFFFFF"/>
                </a:solidFill>
              </a:rPr>
              <a:t>Leadership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6154" y="1232774"/>
          <a:ext cx="2686987" cy="461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987">
                  <a:extLst>
                    <a:ext uri="{9D8B030D-6E8A-4147-A177-3AD203B41FA5}">
                      <a16:colId xmlns:a16="http://schemas.microsoft.com/office/drawing/2014/main" val="117108749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Developing myself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37637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900" b="1" u="sng" dirty="0" smtClean="0"/>
                        <a:t>1. Commitment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Attend extra-curricular clubs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Complete</a:t>
                      </a:r>
                      <a:r>
                        <a:rPr lang="en-GB" sz="900" i="1" baseline="0" dirty="0" smtClean="0"/>
                        <a:t> ‘Be Ready Monday’ cards</a:t>
                      </a:r>
                      <a:endParaRPr lang="en-GB" sz="900" i="1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Student</a:t>
                      </a:r>
                      <a:r>
                        <a:rPr lang="en-GB" sz="900" i="1" baseline="0" dirty="0" smtClean="0"/>
                        <a:t>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Duke of Edinburgh Award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High conduct and effort grades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Fully complete homework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work experience</a:t>
                      </a:r>
                    </a:p>
                    <a:p>
                      <a:pPr marL="0" indent="0">
                        <a:buNone/>
                      </a:pPr>
                      <a:endParaRPr lang="en-GB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9673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2. Organisation and 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Duke of Edinburgh Award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Sports coaching and leadership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Organise a charity fundraiser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Advertise a charity fundraiser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Create revision timetables and materials</a:t>
                      </a:r>
                    </a:p>
                    <a:p>
                      <a:endParaRPr lang="en-GB" sz="900" b="0" u="none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09809"/>
                  </a:ext>
                </a:extLst>
              </a:tr>
              <a:tr h="1021113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3. 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Student</a:t>
                      </a:r>
                      <a:r>
                        <a:rPr lang="en-GB" sz="900" i="1" baseline="0" dirty="0" smtClean="0"/>
                        <a:t>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Lead a revision session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your English Spoken Language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Create or contribute to an event within the community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22248"/>
                  </a:ext>
                </a:extLst>
              </a:tr>
              <a:tr h="1021113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4. Being accountable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Homework effort grades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Duke of Edinburgh Award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Student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coursework to deadline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work experience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995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07944"/>
              </p:ext>
            </p:extLst>
          </p:nvPr>
        </p:nvGraphicFramePr>
        <p:xfrm>
          <a:off x="2974475" y="1240071"/>
          <a:ext cx="2921480" cy="460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480">
                  <a:extLst>
                    <a:ext uri="{9D8B030D-6E8A-4147-A177-3AD203B41FA5}">
                      <a16:colId xmlns:a16="http://schemas.microsoft.com/office/drawing/2014/main" val="1386010311"/>
                    </a:ext>
                  </a:extLst>
                </a:gridCol>
              </a:tblGrid>
              <a:tr h="23210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Contributing to my community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52385"/>
                  </a:ext>
                </a:extLst>
              </a:tr>
              <a:tr h="1462286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5.</a:t>
                      </a:r>
                      <a:r>
                        <a:rPr lang="en-GB" sz="900" b="1" u="sng" baseline="0" dirty="0" smtClean="0"/>
                        <a:t> Being a role model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i="1" dirty="0" smtClean="0"/>
                        <a:t>Student</a:t>
                      </a:r>
                      <a:r>
                        <a:rPr lang="en-GB" sz="900" i="1" baseline="0" dirty="0" smtClean="0"/>
                        <a:t>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High conduct and effort grades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Subject specific leadership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Help out within school productions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a helper at Open Evening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Present a year group assembly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a student mentor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a school buddy for new students</a:t>
                      </a:r>
                    </a:p>
                    <a:p>
                      <a:endParaRPr lang="en-GB" sz="900" b="1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13078"/>
                  </a:ext>
                </a:extLst>
              </a:tr>
              <a:tr h="1454075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6. Using my skills to help others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Lead extra-curricular</a:t>
                      </a:r>
                      <a:r>
                        <a:rPr lang="en-GB" sz="900" i="1" baseline="0" dirty="0" smtClean="0"/>
                        <a:t> clubs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Coach lower school sports teams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Be involved in a transition event for Y5 and Y6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Organise a charity fundraiser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Student Council</a:t>
                      </a:r>
                    </a:p>
                    <a:p>
                      <a:pPr marL="0" indent="0">
                        <a:buNone/>
                      </a:pPr>
                      <a:endParaRPr lang="en-GB" sz="900" b="0" i="1" u="none" baseline="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81027"/>
                  </a:ext>
                </a:extLst>
              </a:tr>
              <a:tr h="1454075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7. Understanding</a:t>
                      </a:r>
                      <a:r>
                        <a:rPr lang="en-GB" sz="900" b="1" u="sng" baseline="0" dirty="0" smtClean="0"/>
                        <a:t> my community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Help in the school library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Be involved in ‘Intergenerational Question Time’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Perform in a show outside of school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Work experience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Get a job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u="none" baseline="0" dirty="0" smtClean="0"/>
                        <a:t>Organise an event outside of school</a:t>
                      </a:r>
                    </a:p>
                    <a:p>
                      <a:endParaRPr lang="en-GB" sz="900" b="1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439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42238"/>
              </p:ext>
            </p:extLst>
          </p:nvPr>
        </p:nvGraphicFramePr>
        <p:xfrm>
          <a:off x="6037289" y="1232512"/>
          <a:ext cx="2945567" cy="460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567">
                  <a:extLst>
                    <a:ext uri="{9D8B030D-6E8A-4147-A177-3AD203B41FA5}">
                      <a16:colId xmlns:a16="http://schemas.microsoft.com/office/drawing/2014/main" val="2440321447"/>
                    </a:ext>
                  </a:extLst>
                </a:gridCol>
              </a:tblGrid>
              <a:tr h="24526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Working with others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13163"/>
                  </a:ext>
                </a:extLst>
              </a:tr>
              <a:tr h="1416122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8. Team working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Play</a:t>
                      </a:r>
                      <a:r>
                        <a:rPr lang="en-GB" sz="900" i="1" baseline="0" dirty="0" smtClean="0"/>
                        <a:t> in a sports team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Perform in a production or concert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involved in a group presentation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Student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Organise a charity fundraiser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Duke of Edinburgh Award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effective group work within lessons</a:t>
                      </a:r>
                    </a:p>
                    <a:p>
                      <a:endParaRPr lang="en-GB" sz="900" b="1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64217"/>
                  </a:ext>
                </a:extLst>
              </a:tr>
              <a:tr h="1492580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9. Presenting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dirty="0" smtClean="0"/>
                        <a:t>Student</a:t>
                      </a:r>
                      <a:r>
                        <a:rPr lang="en-GB" sz="900" i="1" baseline="0" dirty="0" smtClean="0"/>
                        <a:t>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your English Spoken Language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involved in a transition event for Y5 and Y6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Coach lower school sports teams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Lead a revision session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involved in ‘Intergenerational Question Time’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Be a helper at Open Evening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Present a year group assembly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5351"/>
                  </a:ext>
                </a:extLst>
              </a:tr>
              <a:tr h="1448840">
                <a:tc>
                  <a:txBody>
                    <a:bodyPr/>
                    <a:lstStyle/>
                    <a:p>
                      <a:r>
                        <a:rPr lang="en-GB" sz="900" b="1" u="sng" dirty="0" smtClean="0"/>
                        <a:t>10. Challenge and reflection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Improve your performance within subjects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Feedback Loops within lessons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Learn a new skill (language, instrument, trade)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work experience and reflecting on performance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Seek out feedback from peers and staff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Complete a Personalised Learning Checklist (PLC)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i="1" baseline="0" dirty="0" smtClean="0"/>
                        <a:t>Attend revision sessions</a:t>
                      </a:r>
                      <a:endParaRPr lang="en-GB" sz="900" b="1" u="sng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96953"/>
                  </a:ext>
                </a:extLst>
              </a:tr>
            </a:tbl>
          </a:graphicData>
        </a:graphic>
      </p:graphicFrame>
      <p:pic>
        <p:nvPicPr>
          <p:cNvPr id="9" name="Picture 8" descr="Launch - PowerPoi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38750" r="7909" b="18472"/>
          <a:stretch/>
        </p:blipFill>
        <p:spPr>
          <a:xfrm>
            <a:off x="7205409" y="5808525"/>
            <a:ext cx="1777447" cy="984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49" t="-568" r="8804" b="568"/>
          <a:stretch/>
        </p:blipFill>
        <p:spPr>
          <a:xfrm>
            <a:off x="4524376" y="5466839"/>
            <a:ext cx="1627660" cy="13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7448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540" y="1453340"/>
            <a:ext cx="7919260" cy="3662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Monday 3</a:t>
            </a:r>
            <a:r>
              <a:rPr kumimoji="0" lang="en-GB" sz="3200" b="1" i="0" u="none" strike="noStrike" cap="none" spc="0" normalizeH="0" baseline="3000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rd</a:t>
            </a:r>
            <a:r>
              <a:rPr kumimoji="0" lang="en-GB" sz="3200" b="1" i="0" u="none" strike="noStrike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February</a:t>
            </a:r>
            <a:r>
              <a:rPr kumimoji="0" lang="en-GB" sz="3200" b="1" i="0" u="none" strike="noStrike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14</a:t>
            </a:r>
            <a:r>
              <a:rPr kumimoji="0" lang="en-GB" sz="3200" b="1" i="0" u="none" strike="noStrike" cap="none" spc="0" normalizeH="0" baseline="3000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</a:t>
            </a:r>
            <a:r>
              <a:rPr kumimoji="0" lang="en-GB" sz="3200" b="1" i="0" u="none" strike="noStrike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February 2020</a:t>
            </a:r>
            <a:endParaRPr kumimoji="0" lang="en-GB" sz="3200" b="1" i="0" u="none" strike="noStrike" cap="none" spc="0" normalizeH="0" baseline="0" dirty="0" smtClean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200" b="1" dirty="0">
              <a:solidFill>
                <a:srgbClr val="FF0066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 recommend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Self-Placements in an area of interest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="1" dirty="0"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Deadline for self-placements </a:t>
            </a:r>
            <a:r>
              <a:rPr kumimoji="0" lang="en-GB" sz="2400" b="1" i="0" u="none" strike="noStrike" cap="none" spc="0" normalizeH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is OCTOBER Half 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term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="1" dirty="0"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Good experiences to write about on College Application Forms</a:t>
            </a:r>
            <a:endParaRPr lang="en-GB" sz="2400" b="1" baseline="0" dirty="0"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rgbClr val="FFFFFF"/>
                </a:solidFill>
              </a:rPr>
              <a:t>Work Experience</a:t>
            </a:r>
            <a:endParaRPr lang="en-GB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2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85738" y="5262563"/>
            <a:ext cx="469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20000"/>
              </a:spcBef>
              <a:spcAft>
                <a:spcPct val="30000"/>
              </a:spcAft>
              <a:buClr>
                <a:srgbClr val="003A5B"/>
              </a:buClr>
              <a:buFont typeface="Arial" panose="020B0604020202020204" pitchFamily="34" charset="0"/>
              <a:buNone/>
            </a:pPr>
            <a:r>
              <a:rPr lang="en-GB" altLang="en-US" sz="1400" b="0">
                <a:ea typeface="ヒラギノ角ゴ Pro W3"/>
                <a:cs typeface="ヒラギノ角ゴ Pro W3"/>
              </a:rPr>
              <a:t>Source: Oxford Economics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79400" y="526473"/>
            <a:ext cx="703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662046"/>
                </a:solidFill>
              </a:rPr>
              <a:t>Future job growth (2)</a:t>
            </a:r>
            <a:endParaRPr lang="en-GB" altLang="en-US" sz="3600" dirty="0"/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4928359"/>
              </p:ext>
            </p:extLst>
          </p:nvPr>
        </p:nvGraphicFramePr>
        <p:xfrm>
          <a:off x="185738" y="1777423"/>
          <a:ext cx="8958262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9363170" imgH="4829175" progId="Excel.Chart.8">
                  <p:embed/>
                </p:oleObj>
              </mc:Choice>
              <mc:Fallback>
                <p:oleObj name="Chart" r:id="rId4" imgW="9363170" imgH="4829175" progId="Excel.Chart.8">
                  <p:embed/>
                  <p:pic>
                    <p:nvPicPr>
                      <p:cNvPr id="92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777423"/>
                        <a:ext cx="8958262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41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3900" cy="1143000"/>
          </a:xfrm>
          <a:solidFill>
            <a:srgbClr val="FF0066"/>
          </a:solidFill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rgbClr val="FFFFFF"/>
                </a:solidFill>
              </a:rPr>
              <a:t>What made Year 11 last year stand out?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475972"/>
            <a:ext cx="6175375" cy="3400425"/>
          </a:xfrm>
        </p:spPr>
        <p:txBody>
          <a:bodyPr/>
          <a:lstStyle/>
          <a:p>
            <a:r>
              <a:rPr lang="en-US" altLang="en-US" dirty="0" smtClean="0"/>
              <a:t>Supportive Staff</a:t>
            </a:r>
          </a:p>
          <a:p>
            <a:r>
              <a:rPr lang="en-US" altLang="en-US" dirty="0" smtClean="0"/>
              <a:t>Hard Work Started in Y10</a:t>
            </a:r>
          </a:p>
          <a:p>
            <a:r>
              <a:rPr lang="en-US" altLang="en-US" dirty="0" smtClean="0"/>
              <a:t>Successful Foundations</a:t>
            </a:r>
          </a:p>
          <a:p>
            <a:r>
              <a:rPr lang="en-US" altLang="en-US" dirty="0" smtClean="0"/>
              <a:t>College Applications</a:t>
            </a:r>
          </a:p>
          <a:p>
            <a:r>
              <a:rPr lang="en-US" altLang="en-US" dirty="0" smtClean="0"/>
              <a:t>College References</a:t>
            </a:r>
          </a:p>
          <a:p>
            <a:r>
              <a:rPr lang="en-US" altLang="en-US" dirty="0" smtClean="0"/>
              <a:t>They had AMBITION</a:t>
            </a:r>
          </a:p>
          <a:p>
            <a:r>
              <a:rPr lang="en-US" altLang="en-US" dirty="0" smtClean="0"/>
              <a:t>They FOCUSED + LISTENED </a:t>
            </a:r>
          </a:p>
          <a:p>
            <a:r>
              <a:rPr lang="en-US" altLang="en-US" dirty="0" smtClean="0"/>
              <a:t>They planned ahead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6588"/>
            <a:ext cx="43576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  <a:ln w="28575">
            <a:solidFill>
              <a:srgbClr val="46F0E5"/>
            </a:solidFill>
          </a:ln>
        </p:spPr>
        <p:txBody>
          <a:bodyPr/>
          <a:lstStyle/>
          <a:p>
            <a:pPr algn="l"/>
            <a:r>
              <a:rPr lang="en-GB" dirty="0" smtClean="0">
                <a:solidFill>
                  <a:srgbClr val="FFFFFF"/>
                </a:solidFill>
                <a:latin typeface="+mn-lt"/>
              </a:rPr>
              <a:t>Introductions: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025" y="1714500"/>
            <a:ext cx="8267700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Year 10 team: </a:t>
            </a:r>
            <a:r>
              <a:rPr kumimoji="0" lang="en-GB" sz="3200" b="1" i="0" u="none" strike="noStrike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2019-20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200" dirty="0"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Ms Irwin – Head of Year 10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 smtClean="0">
                <a:latin typeface="+mn-lt"/>
                <a:ea typeface="+mn-ea"/>
                <a:cs typeface="+mn-cs"/>
                <a:sym typeface="Calibri"/>
              </a:rPr>
              <a:t>Miss </a:t>
            </a:r>
            <a:r>
              <a:rPr lang="en-GB" sz="3200" dirty="0" err="1" smtClean="0">
                <a:latin typeface="+mn-lt"/>
                <a:ea typeface="+mn-ea"/>
                <a:cs typeface="+mn-cs"/>
                <a:sym typeface="Calibri"/>
              </a:rPr>
              <a:t>Dumville</a:t>
            </a:r>
            <a:r>
              <a:rPr lang="en-GB" sz="3200" dirty="0" smtClean="0">
                <a:latin typeface="+mn-lt"/>
                <a:ea typeface="+mn-ea"/>
                <a:cs typeface="+mn-cs"/>
                <a:sym typeface="Calibri"/>
              </a:rPr>
              <a:t> – Year 10 learning mentor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Mr Gosling 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– Head of </a:t>
            </a:r>
            <a:r>
              <a:rPr lang="en-GB" sz="3200" dirty="0">
                <a:latin typeface="+mn-lt"/>
                <a:ea typeface="+mn-ea"/>
                <a:cs typeface="+mn-cs"/>
                <a:sym typeface="Calibri"/>
              </a:rPr>
              <a:t>M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iddle school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baseline="0" dirty="0" smtClean="0">
                <a:latin typeface="+mn-lt"/>
                <a:ea typeface="+mn-ea"/>
                <a:cs typeface="+mn-cs"/>
                <a:sym typeface="Calibri"/>
              </a:rPr>
              <a:t>Ms Banger – Deputy Head Teacher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200" b="0" i="0" u="none" strike="noStrike" cap="none" spc="0" normalizeH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ea typeface="+mn-ea"/>
                <a:cs typeface="+mn-cs"/>
                <a:sym typeface="Calibri"/>
              </a:rPr>
              <a:t>Fire Alarm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713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  <a:ln w="28575">
            <a:solidFill>
              <a:srgbClr val="46F0E5"/>
            </a:solidFill>
          </a:ln>
        </p:spPr>
        <p:txBody>
          <a:bodyPr/>
          <a:lstStyle/>
          <a:p>
            <a:pPr algn="l"/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CEIAG Guidance Community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" name="Picture 2" descr="E:\CEIAG\LOGO\CEIAG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9" y="1622513"/>
            <a:ext cx="1485327" cy="492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Callout 3"/>
          <p:cNvSpPr/>
          <p:nvPr/>
        </p:nvSpPr>
        <p:spPr>
          <a:xfrm>
            <a:off x="685799" y="3332203"/>
            <a:ext cx="6657975" cy="3170097"/>
          </a:xfrm>
          <a:prstGeom prst="rightArrowCallout">
            <a:avLst>
              <a:gd name="adj1" fmla="val 25000"/>
              <a:gd name="adj2" fmla="val 25000"/>
              <a:gd name="adj3" fmla="val 24633"/>
              <a:gd name="adj4" fmla="val 64977"/>
            </a:avLst>
          </a:prstGeom>
          <a:solidFill>
            <a:srgbClr val="46F0E5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smtClean="0">
                <a:latin typeface="+mn-lt"/>
                <a:ea typeface="+mn-ea"/>
                <a:cs typeface="+mn-cs"/>
                <a:sym typeface="Calibri"/>
              </a:rPr>
              <a:t>ELE day in Year 9 – KUDOS + Enterprise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smtClean="0">
                <a:latin typeface="+mn-lt"/>
                <a:ea typeface="+mn-ea"/>
                <a:cs typeface="+mn-cs"/>
                <a:sym typeface="Calibri"/>
              </a:rPr>
              <a:t>Form tutors + tutor curriculum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smtClean="0">
                <a:latin typeface="+mn-lt"/>
                <a:ea typeface="+mn-ea"/>
                <a:cs typeface="+mn-cs"/>
                <a:sym typeface="Calibri"/>
              </a:rPr>
              <a:t>Careers events – Achievement team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smtClean="0">
                <a:latin typeface="+mn-lt"/>
                <a:ea typeface="+mn-ea"/>
                <a:cs typeface="+mn-cs"/>
                <a:sym typeface="Calibri"/>
              </a:rPr>
              <a:t>Careers Advisor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smtClean="0">
                <a:latin typeface="+mn-lt"/>
                <a:ea typeface="+mn-ea"/>
                <a:cs typeface="+mn-cs"/>
                <a:sym typeface="Calibri"/>
              </a:rPr>
              <a:t>Librarians 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" y="1417638"/>
            <a:ext cx="6867524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Our job now…….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Get them </a:t>
            </a:r>
            <a:r>
              <a:rPr lang="en-GB" sz="2800" dirty="0" smtClean="0">
                <a:latin typeface="+mn-lt"/>
                <a:ea typeface="+mn-ea"/>
                <a:cs typeface="+mn-cs"/>
                <a:sym typeface="Calibri"/>
              </a:rPr>
              <a:t>to start l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ooking forward think about where they want to transition to after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they leave CHS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800" baseline="0" dirty="0"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875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35240" y="4572000"/>
            <a:ext cx="1173480" cy="176784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  <a:solidFill>
            <a:srgbClr val="FF0066"/>
          </a:solidFill>
          <a:ln w="28575">
            <a:solidFill>
              <a:srgbClr val="46F0E5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Year 10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" y="1441034"/>
            <a:ext cx="9128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sym typeface="Calibri"/>
              </a:rPr>
              <a:t>Students are now competing nationally for grades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ym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sym typeface="Calibri"/>
              </a:rPr>
              <a:t> All subjects have now been reformed and are far more challenging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sym typeface="Calibri"/>
              </a:rPr>
              <a:t>Content has increased in all subjects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400" b="1" dirty="0">
              <a:sym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sym typeface="Calibri"/>
              </a:rPr>
              <a:t>CA’s have been replaced with NEAs which count for less of the final grade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400" b="1" dirty="0">
              <a:sym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FF0066"/>
                </a:solidFill>
                <a:sym typeface="Calibri"/>
              </a:rPr>
              <a:t>We </a:t>
            </a:r>
            <a:r>
              <a:rPr lang="en-GB" sz="2400" b="1" dirty="0">
                <a:solidFill>
                  <a:srgbClr val="FF0066"/>
                </a:solidFill>
                <a:sym typeface="Calibri"/>
              </a:rPr>
              <a:t>have to equip them to cope with the harder testing regime…..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400" b="1" dirty="0">
              <a:sym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sym typeface="Calibri"/>
              </a:rPr>
              <a:t>We need to develop study HABITS and a clear understanding of what they need to do EARLIER – success is a long journey!</a:t>
            </a:r>
          </a:p>
        </p:txBody>
      </p:sp>
    </p:spTree>
    <p:extLst>
      <p:ext uri="{BB962C8B-B14F-4D97-AF65-F5344CB8AC3E}">
        <p14:creationId xmlns:p14="http://schemas.microsoft.com/office/powerpoint/2010/main" val="3076977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6600"/>
          </a:solidFill>
          <a:ln w="28575">
            <a:solidFill>
              <a:srgbClr val="46F0E5"/>
            </a:solidFill>
          </a:ln>
        </p:spPr>
        <p:txBody>
          <a:bodyPr/>
          <a:lstStyle/>
          <a:p>
            <a:r>
              <a:rPr lang="en-GB" sz="3600" dirty="0" smtClean="0">
                <a:solidFill>
                  <a:srgbClr val="FFFFFF"/>
                </a:solidFill>
              </a:rPr>
              <a:t>Work habits and Independent learners.</a:t>
            </a:r>
            <a:endParaRPr lang="en-GB" sz="3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296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75" y="1601262"/>
            <a:ext cx="2705100" cy="1015661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Set a study plan up and help them stick to it!  DAILY ROUTINES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9525" y="1662368"/>
            <a:ext cx="2924175" cy="707884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E</a:t>
            </a:r>
            <a:r>
              <a:rPr lang="en-GB" sz="2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nsure phones are switched off and put away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813" y="3133791"/>
            <a:ext cx="2924175" cy="1323437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If home learning tasks are not set for that night –be independent and do some reading round / online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622826"/>
            <a:ext cx="2981325" cy="1015661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Join in extra curricular and  whole school activities – BALANCE and WELLBEING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318" y="4165590"/>
            <a:ext cx="4231482" cy="1015661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Keep an eye on long term plan - strong foundations in Y10 will support success long term!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5" y="5007488"/>
            <a:ext cx="3105150" cy="1323437"/>
          </a:xfrm>
          <a:prstGeom prst="rect">
            <a:avLst/>
          </a:prstGeom>
          <a:solidFill>
            <a:srgbClr val="FF6600"/>
          </a:solidFill>
          <a:ln w="1270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Use feedback from tasks / tests to inform Independent learning – GROWTH MINDSET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YET!!!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440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57769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Revision resources…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9439"/>
            <a:ext cx="5609655" cy="4320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56914-413C-4E2E-9982-83BB9D2D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54" y="960659"/>
            <a:ext cx="4829282" cy="1388221"/>
          </a:xfrm>
          <a:prstGeom prst="rect">
            <a:avLst/>
          </a:prstGeom>
        </p:spPr>
      </p:pic>
      <p:pic>
        <p:nvPicPr>
          <p:cNvPr id="5" name="Picture 5" descr="Image result for doddle websit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1200"/>
          <a:stretch/>
        </p:blipFill>
        <p:spPr bwMode="auto">
          <a:xfrm>
            <a:off x="323528" y="3426576"/>
            <a:ext cx="4403748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96011" cy="37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871538"/>
            <a:ext cx="4975225" cy="511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1112" cy="65253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395535" y="332656"/>
            <a:ext cx="8424935" cy="707886"/>
          </a:xfrm>
          <a:prstGeom prst="rect">
            <a:avLst/>
          </a:prstGeom>
          <a:solidFill>
            <a:srgbClr val="FF0066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We know that generally speaking: </a:t>
            </a:r>
            <a:endParaRPr lang="en-GB" sz="4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296733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2664296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4/5 Level 1 to 4’s</a:t>
            </a: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Move onto </a:t>
            </a:r>
            <a:r>
              <a:rPr lang="en-GB" dirty="0" smtClean="0">
                <a:solidFill>
                  <a:srgbClr val="FF0066"/>
                </a:solidFill>
              </a:rPr>
              <a:t>Level 1 courses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Traineeships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Foundation Learning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SOME Level 2 Apprenticeships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86200" y="1196752"/>
            <a:ext cx="2664296" cy="4524315"/>
          </a:xfrm>
          <a:prstGeom prst="rect">
            <a:avLst/>
          </a:prstGeom>
          <a:solidFill>
            <a:srgbClr val="8A9AEA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6+ Level 4 to 6’s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INCLUDING Level 4 in English + Maths </a:t>
            </a:r>
            <a:endParaRPr lang="en-GB" sz="1600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Move onto </a:t>
            </a:r>
            <a:r>
              <a:rPr lang="en-GB" dirty="0" smtClean="0">
                <a:solidFill>
                  <a:srgbClr val="FF0066"/>
                </a:solidFill>
              </a:rPr>
              <a:t>Level 2 </a:t>
            </a:r>
            <a:r>
              <a:rPr lang="en-GB" dirty="0" smtClean="0">
                <a:solidFill>
                  <a:srgbClr val="002060"/>
                </a:solidFill>
              </a:rPr>
              <a:t>Vocational courses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Level 2 Apprenticeships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sz="1600" i="1" dirty="0" smtClean="0">
                <a:solidFill>
                  <a:srgbClr val="002060"/>
                </a:solidFill>
              </a:rPr>
              <a:t>Some may be offered level 3</a:t>
            </a:r>
            <a:endParaRPr lang="en-GB" sz="16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2848" y="1196751"/>
            <a:ext cx="2664296" cy="5201424"/>
          </a:xfrm>
          <a:prstGeom prst="rect">
            <a:avLst/>
          </a:prstGeom>
          <a:solidFill>
            <a:srgbClr val="677CE3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8</a:t>
            </a:r>
            <a:r>
              <a:rPr lang="en-GB" sz="2000" b="1" dirty="0" smtClean="0">
                <a:solidFill>
                  <a:srgbClr val="002060"/>
                </a:solidFill>
              </a:rPr>
              <a:t>+ Level  5/6/7’s and above 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INCLUDING </a:t>
            </a:r>
            <a:r>
              <a:rPr lang="en-GB" sz="2000" b="1" dirty="0">
                <a:solidFill>
                  <a:srgbClr val="002060"/>
                </a:solidFill>
              </a:rPr>
              <a:t>l</a:t>
            </a:r>
            <a:r>
              <a:rPr lang="en-GB" sz="2000" b="1" dirty="0" smtClean="0">
                <a:solidFill>
                  <a:srgbClr val="002060"/>
                </a:solidFill>
              </a:rPr>
              <a:t>evel English + Maths</a:t>
            </a: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 smtClean="0">
              <a:solidFill>
                <a:srgbClr val="002060"/>
              </a:solidFill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Move onto A Levels</a:t>
            </a:r>
          </a:p>
          <a:p>
            <a:pPr algn="ctr"/>
            <a:r>
              <a:rPr lang="en-GB" dirty="0" smtClean="0">
                <a:solidFill>
                  <a:srgbClr val="FF0066"/>
                </a:solidFill>
              </a:rPr>
              <a:t>Level 3 </a:t>
            </a:r>
            <a:r>
              <a:rPr lang="en-GB" dirty="0" smtClean="0">
                <a:solidFill>
                  <a:srgbClr val="002060"/>
                </a:solidFill>
              </a:rPr>
              <a:t>Vocational courses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Level 3 Apprenticeships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544469" y="1607804"/>
            <a:ext cx="432048" cy="136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355976" y="2132856"/>
            <a:ext cx="432048" cy="206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7188560" y="2883966"/>
            <a:ext cx="432048" cy="2252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44733" y="1896149"/>
            <a:ext cx="6800354" cy="1196435"/>
          </a:xfrm>
        </p:spPr>
        <p:txBody>
          <a:bodyPr>
            <a:normAutofit/>
          </a:bodyPr>
          <a:lstStyle/>
          <a:p>
            <a:pPr algn="r"/>
            <a:r>
              <a:rPr lang="en-GB" b="1" dirty="0" smtClean="0">
                <a:latin typeface="+mn-lt"/>
              </a:rPr>
              <a:t> </a:t>
            </a:r>
            <a:r>
              <a:rPr lang="en-GB" sz="2800" b="1" dirty="0" smtClean="0">
                <a:solidFill>
                  <a:srgbClr val="FF0066"/>
                </a:solidFill>
                <a:latin typeface="+mn-lt"/>
              </a:rPr>
              <a:t>YEAR 10  JOURNEY</a:t>
            </a:r>
            <a:r>
              <a:rPr lang="en-GB" b="1" dirty="0">
                <a:solidFill>
                  <a:srgbClr val="FF0066"/>
                </a:solidFill>
                <a:latin typeface="+mn-lt"/>
              </a:rPr>
              <a:t/>
            </a:r>
            <a:br>
              <a:rPr lang="en-GB" b="1" dirty="0">
                <a:solidFill>
                  <a:srgbClr val="FF0066"/>
                </a:solidFill>
                <a:latin typeface="+mn-lt"/>
              </a:rPr>
            </a:br>
            <a:r>
              <a:rPr lang="en-GB" sz="2700" b="1" dirty="0">
                <a:solidFill>
                  <a:srgbClr val="FF0066"/>
                </a:solidFill>
                <a:latin typeface="+mn-lt"/>
              </a:rPr>
              <a:t>OF </a:t>
            </a:r>
            <a:r>
              <a:rPr lang="en-GB" sz="2700" b="1" dirty="0" smtClean="0">
                <a:solidFill>
                  <a:srgbClr val="FF0066"/>
                </a:solidFill>
                <a:latin typeface="+mn-lt"/>
              </a:rPr>
              <a:t>EXPERIENCE </a:t>
            </a:r>
            <a:r>
              <a:rPr lang="en-GB" sz="2700" b="1" dirty="0">
                <a:solidFill>
                  <a:srgbClr val="FF0066"/>
                </a:solidFill>
                <a:latin typeface="+mn-lt"/>
              </a:rPr>
              <a:t>, GROWTH AND </a:t>
            </a:r>
            <a:r>
              <a:rPr lang="en-GB" sz="2700" b="1" dirty="0" smtClean="0">
                <a:solidFill>
                  <a:srgbClr val="FF0066"/>
                </a:solidFill>
                <a:latin typeface="+mn-lt"/>
              </a:rPr>
              <a:t>ACHIEVEMENT</a:t>
            </a:r>
            <a:endParaRPr lang="en-GB" sz="27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2444" y="984517"/>
            <a:ext cx="3357910" cy="75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0960" y="3217812"/>
            <a:ext cx="167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Developing myself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4104" y="4039738"/>
            <a:ext cx="208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Contributing to my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691" y="4491705"/>
            <a:ext cx="141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Working with others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569774"/>
            <a:ext cx="276747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SSAT Leadership </a:t>
            </a:r>
            <a:r>
              <a:rPr lang="en-US" sz="2000" b="1" dirty="0" err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9347" y="5648369"/>
            <a:ext cx="3079254" cy="88807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2 form times a week given over to character development using the SSAT Leadership Programme 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7" y="274583"/>
            <a:ext cx="8242506" cy="7769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07" y="1610660"/>
            <a:ext cx="464555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  <a:solidFill>
            <a:srgbClr val="FF66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sz="4000" dirty="0" smtClean="0">
                <a:solidFill>
                  <a:srgbClr val="FFFFFF"/>
                </a:solidFill>
              </a:rPr>
              <a:t>Leadership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7" name="Picture 6" descr="College evening  ppt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18351" r="11250" b="10255"/>
          <a:stretch/>
        </p:blipFill>
        <p:spPr>
          <a:xfrm>
            <a:off x="238125" y="1314406"/>
            <a:ext cx="8524875" cy="5438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149" y="3085408"/>
            <a:ext cx="5105400" cy="120032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There are three steps to the accreditation process: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FFFF"/>
                </a:solidFill>
              </a:rPr>
              <a:t>Self-assessment against graded criteria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FFFF"/>
                </a:solidFill>
              </a:rPr>
              <a:t>Evidence collation and portfolio creation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FFFF"/>
                </a:solidFill>
              </a:rPr>
              <a:t>Moderation and accreditation</a:t>
            </a:r>
          </a:p>
        </p:txBody>
      </p:sp>
    </p:spTree>
    <p:extLst>
      <p:ext uri="{BB962C8B-B14F-4D97-AF65-F5344CB8AC3E}">
        <p14:creationId xmlns:p14="http://schemas.microsoft.com/office/powerpoint/2010/main" val="1860209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84806C"/>
      </a:dk1>
      <a:lt1>
        <a:srgbClr val="182A84"/>
      </a:lt1>
      <a:dk2>
        <a:srgbClr val="A7A7A7"/>
      </a:dk2>
      <a:lt2>
        <a:srgbClr val="535353"/>
      </a:lt2>
      <a:accent1>
        <a:srgbClr val="182A84"/>
      </a:accent1>
      <a:accent2>
        <a:srgbClr val="0D184A"/>
      </a:accent2>
      <a:accent3>
        <a:srgbClr val="0A1239"/>
      </a:accent3>
      <a:accent4>
        <a:srgbClr val="070D28"/>
      </a:accent4>
      <a:accent5>
        <a:srgbClr val="040716"/>
      </a:accent5>
      <a:accent6>
        <a:srgbClr val="01020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horlton High School">
      <a:dk1>
        <a:srgbClr val="182A84"/>
      </a:dk1>
      <a:lt1>
        <a:sysClr val="window" lastClr="FFFFFF"/>
      </a:lt1>
      <a:dk2>
        <a:srgbClr val="182A84"/>
      </a:dk2>
      <a:lt2>
        <a:srgbClr val="FFFFFF"/>
      </a:lt2>
      <a:accent1>
        <a:srgbClr val="182A84"/>
      </a:accent1>
      <a:accent2>
        <a:srgbClr val="182A84"/>
      </a:accent2>
      <a:accent3>
        <a:srgbClr val="182A84"/>
      </a:accent3>
      <a:accent4>
        <a:srgbClr val="182A84"/>
      </a:accent4>
      <a:accent5>
        <a:srgbClr val="182A84"/>
      </a:accent5>
      <a:accent6>
        <a:srgbClr val="182A84"/>
      </a:accent6>
      <a:hlink>
        <a:srgbClr val="182A84"/>
      </a:hlink>
      <a:folHlink>
        <a:srgbClr val="182A84"/>
      </a:folHlink>
    </a:clrScheme>
    <a:fontScheme name="Chorlton High School font">
      <a:majorFont>
        <a:latin typeface="Alternate Gothic FS No 3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2A84"/>
      </a:accent1>
      <a:accent2>
        <a:srgbClr val="0D184A"/>
      </a:accent2>
      <a:accent3>
        <a:srgbClr val="0A1239"/>
      </a:accent3>
      <a:accent4>
        <a:srgbClr val="070D28"/>
      </a:accent4>
      <a:accent5>
        <a:srgbClr val="040716"/>
      </a:accent5>
      <a:accent6>
        <a:srgbClr val="01020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902</Words>
  <Application>Microsoft Office PowerPoint</Application>
  <PresentationFormat>On-screen Show (4:3)</PresentationFormat>
  <Paragraphs>196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Alternate Gothic FS No 3</vt:lpstr>
      <vt:lpstr>Arial</vt:lpstr>
      <vt:lpstr>Bodoni MT</vt:lpstr>
      <vt:lpstr>Calibri</vt:lpstr>
      <vt:lpstr>Calibri Light</vt:lpstr>
      <vt:lpstr>Helvetica</vt:lpstr>
      <vt:lpstr>Times New Roman</vt:lpstr>
      <vt:lpstr>Wingdings</vt:lpstr>
      <vt:lpstr>ヒラギノ角ゴ Pro W3</vt:lpstr>
      <vt:lpstr>Office Theme</vt:lpstr>
      <vt:lpstr>1_Office Theme</vt:lpstr>
      <vt:lpstr>Microsoft Office Excel Chart</vt:lpstr>
      <vt:lpstr>PowerPoint Presentation</vt:lpstr>
      <vt:lpstr>Introductions:</vt:lpstr>
      <vt:lpstr>CEIAG Guidance Community</vt:lpstr>
      <vt:lpstr>Year 10</vt:lpstr>
      <vt:lpstr>Work habits and Independent learners.</vt:lpstr>
      <vt:lpstr>PowerPoint Presentation</vt:lpstr>
      <vt:lpstr>PowerPoint Presentation</vt:lpstr>
      <vt:lpstr> YEAR 10  JOURNEY OF EXPERIENCE , GROWTH AND ACHIEVEMENT</vt:lpstr>
      <vt:lpstr>Leadership</vt:lpstr>
      <vt:lpstr>PowerPoint Presentation</vt:lpstr>
      <vt:lpstr>PowerPoint Presentation</vt:lpstr>
      <vt:lpstr>PowerPoint Presentation</vt:lpstr>
      <vt:lpstr>What made Year 11 last year stand out?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Messenger</dc:title>
  <dc:creator>Claire Wilson</dc:creator>
  <cp:lastModifiedBy>Perminder Banger</cp:lastModifiedBy>
  <cp:revision>71</cp:revision>
  <dcterms:modified xsi:type="dcterms:W3CDTF">2019-10-22T12:43:21Z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-161705978</vt:i4>
  </property>
  <property fmtid="{D5CDD505-2E9C-101B-9397-08002B2CF9AE}" pid="3" name="_NewReviewCycle">
    <vt:lpwstr/>
  </property>
  <property fmtid="{D5CDD505-2E9C-101B-9397-08002B2CF9AE}" pid="4" name="_EmailSubject">
    <vt:lpwstr>PPT for website</vt:lpwstr>
  </property>
  <property fmtid="{D5CDD505-2E9C-101B-9397-08002B2CF9AE}" pid="5" name="_AuthorEmail">
    <vt:lpwstr>P.Banger@chorltonhigh.manchester.sch.uk</vt:lpwstr>
  </property>
  <property fmtid="{D5CDD505-2E9C-101B-9397-08002B2CF9AE}" pid="6" name="_AuthorEmailDisplayName">
    <vt:lpwstr>Perminder Banger</vt:lpwstr>
  </property>
  <property fmtid="{D5CDD505-2E9C-101B-9397-08002B2CF9AE}" pid="7" name="_PreviousAdHocReviewCycleID">
    <vt:i4>1237836739</vt:i4>
  </property>
</Properties>
</file>